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57" r:id="rId10"/>
    <p:sldId id="258"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anose="02020603050405020304" pitchFamily="18" charset="0"/>
                <a:ea typeface="Calibri" panose="020F0502020204030204" pitchFamily="34" charset="0"/>
              </a:rPr>
              <a:t>BBM,LL.B </a:t>
            </a:r>
            <a:r>
              <a:rPr lang="en-US" dirty="0">
                <a:latin typeface="Times New Roman" panose="02020603050405020304" pitchFamily="18" charset="0"/>
                <a:ea typeface="Calibri" panose="020F0502020204030204" pitchFamily="34" charset="0"/>
              </a:rPr>
              <a:t>as </a:t>
            </a:r>
            <a:r>
              <a:rPr lang="en-US" dirty="0" smtClean="0">
                <a:latin typeface="Times New Roman" panose="02020603050405020304" pitchFamily="18" charset="0"/>
                <a:ea typeface="Calibri" panose="020F0502020204030204" pitchFamily="34" charset="0"/>
              </a:rPr>
              <a:t>A Special </a:t>
            </a:r>
            <a:r>
              <a:rPr lang="en-US" dirty="0">
                <a:latin typeface="Times New Roman" panose="02020603050405020304" pitchFamily="18" charset="0"/>
                <a:ea typeface="Calibri" panose="020F0502020204030204" pitchFamily="34" charset="0"/>
              </a:rPr>
              <a:t>Integrated </a:t>
            </a:r>
            <a:r>
              <a:rPr lang="en-US" dirty="0" err="1" smtClean="0">
                <a:latin typeface="Times New Roman" panose="02020603050405020304" pitchFamily="18" charset="0"/>
                <a:ea typeface="Calibri" panose="020F0502020204030204" pitchFamily="34" charset="0"/>
              </a:rPr>
              <a:t>ProgramME</a:t>
            </a:r>
            <a:r>
              <a:rPr lang="en-US" dirty="0" smtClean="0">
                <a:latin typeface="Times New Roman" panose="02020603050405020304" pitchFamily="18" charset="0"/>
                <a:ea typeface="Calibri" panose="020F0502020204030204" pitchFamily="34" charset="0"/>
              </a:rPr>
              <a:t>: Major Highlights</a:t>
            </a:r>
            <a:endParaRPr lang="en-US" dirty="0"/>
          </a:p>
        </p:txBody>
      </p:sp>
      <p:sp>
        <p:nvSpPr>
          <p:cNvPr id="3" name="Subtitle 2"/>
          <p:cNvSpPr>
            <a:spLocks noGrp="1"/>
          </p:cNvSpPr>
          <p:nvPr>
            <p:ph type="subTitle" idx="1"/>
          </p:nvPr>
        </p:nvSpPr>
        <p:spPr/>
        <p:txBody>
          <a:bodyPr/>
          <a:lstStyle/>
          <a:p>
            <a:r>
              <a:rPr lang="en-US" dirty="0" smtClean="0"/>
              <a:t>Prof.  </a:t>
            </a:r>
            <a:r>
              <a:rPr lang="en-US" dirty="0" err="1" smtClean="0"/>
              <a:t>bipin</a:t>
            </a:r>
            <a:r>
              <a:rPr lang="en-US" dirty="0" smtClean="0"/>
              <a:t> </a:t>
            </a:r>
            <a:r>
              <a:rPr lang="en-US" dirty="0" err="1" smtClean="0"/>
              <a:t>Adhikari</a:t>
            </a:r>
            <a:endParaRPr lang="en-US" dirty="0" smtClean="0"/>
          </a:p>
          <a:p>
            <a:r>
              <a:rPr lang="en-US" dirty="0" smtClean="0"/>
              <a:t>Kathmandu University School of Law, </a:t>
            </a:r>
            <a:r>
              <a:rPr lang="en-US" dirty="0" err="1" smtClean="0"/>
              <a:t>Dhulikhel</a:t>
            </a:r>
            <a:r>
              <a:rPr lang="en-US" dirty="0" smtClean="0"/>
              <a:t>, Nepal</a:t>
            </a:r>
            <a:endParaRPr lang="en-US" dirty="0"/>
          </a:p>
        </p:txBody>
      </p:sp>
    </p:spTree>
    <p:extLst>
      <p:ext uri="{BB962C8B-B14F-4D97-AF65-F5344CB8AC3E}">
        <p14:creationId xmlns:p14="http://schemas.microsoft.com/office/powerpoint/2010/main" val="419803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opportunities in the following sector</a:t>
            </a:r>
          </a:p>
        </p:txBody>
      </p:sp>
      <p:sp>
        <p:nvSpPr>
          <p:cNvPr id="3" name="Content Placeholder 2"/>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Law firms </a:t>
            </a: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Business </a:t>
            </a:r>
            <a:r>
              <a:rPr lang="en-US" sz="2800" dirty="0">
                <a:latin typeface="Times New Roman" panose="02020603050405020304" pitchFamily="18" charset="0"/>
                <a:ea typeface="Calibri" panose="020F0502020204030204" pitchFamily="34" charset="0"/>
                <a:cs typeface="Mangal" panose="02040503050203030202" pitchFamily="18" charset="0"/>
              </a:rPr>
              <a:t>houses</a:t>
            </a:r>
            <a:endParaRPr lang="en-US" sz="2800" dirty="0">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Banks, Finance and Insurance Companies</a:t>
            </a: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Companies and corporations</a:t>
            </a:r>
            <a:endParaRPr lang="en-US" sz="2800" dirty="0">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Development agencies</a:t>
            </a: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Legal and management Consultancies</a:t>
            </a:r>
            <a:endParaRPr lang="en-US" sz="2800" dirty="0">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Civil service / revenue </a:t>
            </a:r>
            <a:r>
              <a:rPr lang="en-US" sz="2800" dirty="0">
                <a:latin typeface="Times New Roman" panose="02020603050405020304" pitchFamily="18" charset="0"/>
                <a:ea typeface="Calibri" panose="020F0502020204030204" pitchFamily="34" charset="0"/>
                <a:cs typeface="Mangal" panose="02040503050203030202" pitchFamily="18" charset="0"/>
              </a:rPr>
              <a:t>departments</a:t>
            </a:r>
            <a:endParaRPr lang="en-US" sz="2800" dirty="0">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Mangal" panose="02040503050203030202" pitchFamily="18" charset="0"/>
              </a:rPr>
              <a:t>Judiciary and justice sector institutions</a:t>
            </a:r>
            <a:endParaRPr lang="en-US" sz="2800" dirty="0">
              <a:latin typeface="Calibri" panose="020F0502020204030204" pitchFamily="34" charset="0"/>
              <a:ea typeface="Calibri" panose="020F0502020204030204" pitchFamily="34" charset="0"/>
              <a:cs typeface="Mangal" panose="02040503050203030202" pitchFamily="18"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val="758134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 course that you have picked up is a tough course that requires rigorous case studies, research and classroom discussions. It requires full concentration and commitment.</a:t>
            </a:r>
          </a:p>
          <a:p>
            <a:pPr marL="0" marR="0">
              <a:lnSpc>
                <a:spcPct val="107000"/>
              </a:lnSpc>
              <a:spcBef>
                <a:spcPts val="0"/>
              </a:spcBef>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400" dirty="0">
                <a:latin typeface="Times New Roman" panose="02020603050405020304" pitchFamily="18" charset="0"/>
                <a:ea typeface="Calibri" panose="020F0502020204030204" pitchFamily="34" charset="0"/>
                <a:cs typeface="Times New Roman" panose="02020603050405020304" pitchFamily="18" charset="0"/>
              </a:rPr>
              <a:t>power and prestige that comes associated with the legal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or management profession </a:t>
            </a:r>
            <a:r>
              <a:rPr lang="en-US" sz="2400" dirty="0">
                <a:latin typeface="Times New Roman" panose="02020603050405020304" pitchFamily="18" charset="0"/>
                <a:ea typeface="Calibri" panose="020F0502020204030204" pitchFamily="34" charset="0"/>
                <a:cs typeface="Times New Roman" panose="02020603050405020304" pitchFamily="18" charset="0"/>
              </a:rPr>
              <a:t>is something that is extremely coveted, so it is not a wonder why the takers for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BBM, LL.B course </a:t>
            </a:r>
            <a:r>
              <a:rPr lang="en-US" sz="2400" dirty="0">
                <a:latin typeface="Times New Roman" panose="02020603050405020304" pitchFamily="18" charset="0"/>
                <a:ea typeface="Calibri" panose="020F0502020204030204" pitchFamily="34" charset="0"/>
                <a:cs typeface="Times New Roman" panose="02020603050405020304" pitchFamily="18" charset="0"/>
              </a:rPr>
              <a:t>are on the rise.</a:t>
            </a:r>
          </a:p>
          <a:p>
            <a:endParaRPr lang="en-US" dirty="0"/>
          </a:p>
        </p:txBody>
      </p:sp>
    </p:spTree>
    <p:extLst>
      <p:ext uri="{BB962C8B-B14F-4D97-AF65-F5344CB8AC3E}">
        <p14:creationId xmlns:p14="http://schemas.microsoft.com/office/powerpoint/2010/main" val="2397340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BBM,LL.B </a:t>
            </a:r>
            <a:r>
              <a:rPr lang="en-US" dirty="0" err="1" smtClean="0"/>
              <a:t>Programme</a:t>
            </a:r>
            <a:endParaRPr lang="en-US" dirty="0"/>
          </a:p>
        </p:txBody>
      </p:sp>
      <p:sp>
        <p:nvSpPr>
          <p:cNvPr id="3" name="Content Placeholder 2"/>
          <p:cNvSpPr>
            <a:spLocks noGrp="1"/>
          </p:cNvSpPr>
          <p:nvPr>
            <p:ph idx="1"/>
          </p:nvPr>
        </p:nvSpPr>
        <p:spPr/>
        <p:txBody>
          <a:bodyPr>
            <a:noAutofit/>
          </a:bodyPr>
          <a:lstStyle/>
          <a:p>
            <a:r>
              <a:rPr lang="en-US" sz="2200" dirty="0" smtClean="0">
                <a:latin typeface="Times New Roman" panose="02020603050405020304" pitchFamily="18" charset="0"/>
                <a:cs typeface="Times New Roman" panose="02020603050405020304" pitchFamily="18" charset="0"/>
              </a:rPr>
              <a:t>BBM,LL.B is a five-year integrated law </a:t>
            </a:r>
            <a:r>
              <a:rPr lang="en-US" sz="2200" dirty="0" err="1" smtClean="0">
                <a:latin typeface="Times New Roman" panose="02020603050405020304" pitchFamily="18" charset="0"/>
                <a:cs typeface="Times New Roman" panose="02020603050405020304" pitchFamily="18" charset="0"/>
              </a:rPr>
              <a:t>programme</a:t>
            </a:r>
            <a:r>
              <a:rPr lang="en-US" sz="2200" dirty="0" smtClean="0">
                <a:latin typeface="Times New Roman" panose="02020603050405020304" pitchFamily="18" charset="0"/>
                <a:cs typeface="Times New Roman" panose="02020603050405020304" pitchFamily="18" charset="0"/>
              </a:rPr>
              <a:t>. This integration makes it inter-disciplinary.</a:t>
            </a:r>
          </a:p>
          <a:p>
            <a:r>
              <a:rPr lang="en-US" sz="2200" dirty="0" smtClean="0">
                <a:latin typeface="Times New Roman" panose="02020603050405020304" pitchFamily="18" charset="0"/>
                <a:cs typeface="Times New Roman" panose="02020603050405020304" pitchFamily="18" charset="0"/>
              </a:rPr>
              <a:t>This </a:t>
            </a:r>
            <a:r>
              <a:rPr lang="en-US" sz="2200" dirty="0" err="1" smtClean="0">
                <a:latin typeface="Times New Roman" panose="02020603050405020304" pitchFamily="18" charset="0"/>
                <a:cs typeface="Times New Roman" panose="02020603050405020304" pitchFamily="18" charset="0"/>
              </a:rPr>
              <a:t>programme</a:t>
            </a:r>
            <a:r>
              <a:rPr lang="en-US" sz="2200" dirty="0" smtClean="0">
                <a:latin typeface="Times New Roman" panose="02020603050405020304" pitchFamily="18" charset="0"/>
                <a:cs typeface="Times New Roman" panose="02020603050405020304" pitchFamily="18" charset="0"/>
              </a:rPr>
              <a:t> has three key components: Basic Legal Courses, Additional focus on Corporate and business Laws, and different subjects of Business Management that support the practice of corporate and business laws. </a:t>
            </a:r>
          </a:p>
          <a:p>
            <a:r>
              <a:rPr lang="en-US" sz="2200" dirty="0">
                <a:solidFill>
                  <a:srgbClr val="404041"/>
                </a:solidFill>
                <a:latin typeface="Times New Roman" panose="02020603050405020304" pitchFamily="18" charset="0"/>
                <a:cs typeface="Times New Roman" panose="02020603050405020304" pitchFamily="18" charset="0"/>
              </a:rPr>
              <a:t>As you can make out from the course name, it is indeed a study of both business topics and law subjects.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702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graduates are the graduates of both the law and management. There is equal focus on management and law, and studies on these subjects go </a:t>
            </a:r>
            <a:r>
              <a:rPr lang="en-US" sz="2400" dirty="0">
                <a:latin typeface="Times New Roman" panose="02020603050405020304" pitchFamily="18" charset="0"/>
                <a:cs typeface="Times New Roman" panose="02020603050405020304" pitchFamily="18" charset="0"/>
              </a:rPr>
              <a:t>side by </a:t>
            </a:r>
            <a:r>
              <a:rPr lang="en-US" sz="2400" dirty="0" smtClean="0">
                <a:latin typeface="Times New Roman" panose="02020603050405020304" pitchFamily="18" charset="0"/>
                <a:cs typeface="Times New Roman" panose="02020603050405020304" pitchFamily="18" charset="0"/>
              </a:rPr>
              <a:t>side </a:t>
            </a:r>
            <a:r>
              <a:rPr lang="en-US" sz="2400" dirty="0">
                <a:latin typeface="Times New Roman" panose="02020603050405020304" pitchFamily="18" charset="0"/>
                <a:cs typeface="Times New Roman" panose="02020603050405020304" pitchFamily="18" charset="0"/>
              </a:rPr>
              <a:t>and there exists a highly logical relationship between these two</a:t>
            </a:r>
            <a:r>
              <a:rPr lang="en-US" sz="2400" dirty="0" smtClean="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If you have always wanted more from a one-degree course or cannot wait to get the best of both worlds of different education fields, then count yourself in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629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buClr>
                <a:srgbClr val="B71E42"/>
              </a:buClr>
            </a:pPr>
            <a:r>
              <a:rPr lang="en-US" sz="2400" dirty="0">
                <a:solidFill>
                  <a:prstClr val="black"/>
                </a:solidFill>
              </a:rPr>
              <a:t>Some students get excited with the idea of pursuing courses of both law and business </a:t>
            </a:r>
            <a:r>
              <a:rPr lang="en-US" sz="2400" dirty="0" smtClean="0">
                <a:solidFill>
                  <a:prstClr val="black"/>
                </a:solidFill>
              </a:rPr>
              <a:t>management </a:t>
            </a:r>
            <a:r>
              <a:rPr lang="en-US" sz="2400" dirty="0">
                <a:solidFill>
                  <a:prstClr val="black"/>
                </a:solidFill>
              </a:rPr>
              <a:t>as it increases their industry exposure. But opting for both the courses separately requires </a:t>
            </a:r>
            <a:r>
              <a:rPr lang="en-US" sz="2400" dirty="0" smtClean="0">
                <a:solidFill>
                  <a:prstClr val="black"/>
                </a:solidFill>
              </a:rPr>
              <a:t>many years. This is the reason behind this integrated course.</a:t>
            </a:r>
          </a:p>
          <a:p>
            <a:pPr lvl="0">
              <a:buClr>
                <a:srgbClr val="B71E42"/>
              </a:buClr>
            </a:pPr>
            <a:r>
              <a:rPr lang="en-US" sz="2400" dirty="0" smtClean="0">
                <a:solidFill>
                  <a:prstClr val="black"/>
                </a:solidFill>
              </a:rPr>
              <a:t>The </a:t>
            </a:r>
            <a:r>
              <a:rPr lang="en-US" sz="2400" dirty="0">
                <a:solidFill>
                  <a:prstClr val="black"/>
                </a:solidFill>
              </a:rPr>
              <a:t>BBM, LL.B </a:t>
            </a:r>
            <a:r>
              <a:rPr lang="en-US" sz="2400" dirty="0" err="1" smtClean="0">
                <a:solidFill>
                  <a:prstClr val="black"/>
                </a:solidFill>
              </a:rPr>
              <a:t>programme</a:t>
            </a:r>
            <a:r>
              <a:rPr lang="en-US" sz="2400" dirty="0" smtClean="0">
                <a:solidFill>
                  <a:prstClr val="black"/>
                </a:solidFill>
              </a:rPr>
              <a:t> </a:t>
            </a:r>
            <a:r>
              <a:rPr lang="en-US" sz="2400" dirty="0">
                <a:solidFill>
                  <a:prstClr val="black"/>
                </a:solidFill>
              </a:rPr>
              <a:t>looks bright for those </a:t>
            </a:r>
            <a:r>
              <a:rPr lang="en-US" sz="2400" dirty="0" smtClean="0">
                <a:solidFill>
                  <a:prstClr val="black"/>
                </a:solidFill>
              </a:rPr>
              <a:t>students </a:t>
            </a:r>
            <a:r>
              <a:rPr lang="en-US" sz="2400" dirty="0">
                <a:solidFill>
                  <a:prstClr val="black"/>
                </a:solidFill>
              </a:rPr>
              <a:t>who </a:t>
            </a:r>
            <a:r>
              <a:rPr lang="en-US" sz="2400" dirty="0" smtClean="0">
                <a:solidFill>
                  <a:prstClr val="black"/>
                </a:solidFill>
              </a:rPr>
              <a:t>want to join the profession quickly after graduation, engage in research or intend to </a:t>
            </a:r>
            <a:r>
              <a:rPr lang="en-US" sz="2400" dirty="0">
                <a:solidFill>
                  <a:prstClr val="black"/>
                </a:solidFill>
              </a:rPr>
              <a:t>study master’s course after it. </a:t>
            </a:r>
            <a:r>
              <a:rPr lang="en-US" sz="2400" dirty="0" smtClean="0">
                <a:solidFill>
                  <a:prstClr val="black"/>
                </a:solidFill>
              </a:rPr>
              <a:t> Whatever your choice, you can experience </a:t>
            </a:r>
            <a:r>
              <a:rPr lang="en-US" sz="2400" dirty="0">
                <a:solidFill>
                  <a:prstClr val="black"/>
                </a:solidFill>
              </a:rPr>
              <a:t>the hands-on approach this course will provide you.</a:t>
            </a:r>
          </a:p>
          <a:p>
            <a:endParaRPr lang="en-US" dirty="0"/>
          </a:p>
        </p:txBody>
      </p:sp>
    </p:spTree>
    <p:extLst>
      <p:ext uri="{BB962C8B-B14F-4D97-AF65-F5344CB8AC3E}">
        <p14:creationId xmlns:p14="http://schemas.microsoft.com/office/powerpoint/2010/main" val="158958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400" dirty="0">
                <a:solidFill>
                  <a:srgbClr val="404041"/>
                </a:solidFill>
                <a:latin typeface="Ruda"/>
              </a:rPr>
              <a:t>The course owes aspirants employment opportunities in not only the law sector but also in the business sector.</a:t>
            </a:r>
          </a:p>
          <a:p>
            <a:r>
              <a:rPr lang="en-US" sz="2400" dirty="0">
                <a:solidFill>
                  <a:srgbClr val="404041"/>
                </a:solidFill>
                <a:latin typeface="Ruda"/>
              </a:rPr>
              <a:t>The course will broaden your mind and after its completion, you can choose to work as a specialist in the legal field or work part-time.</a:t>
            </a:r>
          </a:p>
          <a:p>
            <a:r>
              <a:rPr lang="en-US" sz="2400" dirty="0">
                <a:solidFill>
                  <a:srgbClr val="404041"/>
                </a:solidFill>
                <a:latin typeface="Ruda"/>
              </a:rPr>
              <a:t>Business is always in dire need of legal services, and thus if one employee is adept in both law and business, </a:t>
            </a:r>
            <a:r>
              <a:rPr lang="en-US" sz="2400" dirty="0" smtClean="0">
                <a:solidFill>
                  <a:srgbClr val="404041"/>
                </a:solidFill>
                <a:latin typeface="Ruda"/>
              </a:rPr>
              <a:t>they </a:t>
            </a:r>
            <a:r>
              <a:rPr lang="en-US" sz="2400" dirty="0">
                <a:solidFill>
                  <a:srgbClr val="404041"/>
                </a:solidFill>
                <a:latin typeface="Ruda"/>
              </a:rPr>
              <a:t>might be offered two posts at the same time. So </a:t>
            </a:r>
            <a:r>
              <a:rPr lang="en-US" sz="2400" dirty="0" smtClean="0">
                <a:solidFill>
                  <a:srgbClr val="404041"/>
                </a:solidFill>
                <a:latin typeface="Ruda"/>
              </a:rPr>
              <a:t>an opportunity to double </a:t>
            </a:r>
            <a:r>
              <a:rPr lang="en-US" sz="2400" dirty="0">
                <a:solidFill>
                  <a:srgbClr val="404041"/>
                </a:solidFill>
                <a:latin typeface="Ruda"/>
              </a:rPr>
              <a:t>the responsibilities and not to forget, the salary as well.</a:t>
            </a:r>
          </a:p>
          <a:p>
            <a:endParaRPr lang="en-US" dirty="0"/>
          </a:p>
        </p:txBody>
      </p:sp>
    </p:spTree>
    <p:extLst>
      <p:ext uri="{BB962C8B-B14F-4D97-AF65-F5344CB8AC3E}">
        <p14:creationId xmlns:p14="http://schemas.microsoft.com/office/powerpoint/2010/main" val="155732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When you go for Masters after graduation you can pursue a MBA or LL.M, whatever your choice. This degree will enable you to pursue your specialization in any field of law and business.</a:t>
            </a:r>
          </a:p>
          <a:p>
            <a:r>
              <a:rPr lang="en-US" sz="2400" dirty="0">
                <a:solidFill>
                  <a:srgbClr val="404041"/>
                </a:solidFill>
                <a:latin typeface="Times New Roman" panose="02020603050405020304" pitchFamily="18" charset="0"/>
                <a:cs typeface="Times New Roman" panose="02020603050405020304" pitchFamily="18" charset="0"/>
              </a:rPr>
              <a:t>We have put in innumerable efforts in designing the </a:t>
            </a:r>
            <a:r>
              <a:rPr lang="en-US" sz="2400" dirty="0" smtClean="0">
                <a:solidFill>
                  <a:srgbClr val="404041"/>
                </a:solidFill>
                <a:latin typeface="Times New Roman" panose="02020603050405020304" pitchFamily="18" charset="0"/>
                <a:cs typeface="Times New Roman" panose="02020603050405020304" pitchFamily="18" charset="0"/>
              </a:rPr>
              <a:t>five year BBM,LL.B curriculum </a:t>
            </a:r>
            <a:r>
              <a:rPr lang="en-US" sz="2400" dirty="0">
                <a:solidFill>
                  <a:srgbClr val="404041"/>
                </a:solidFill>
                <a:latin typeface="Times New Roman" panose="02020603050405020304" pitchFamily="18" charset="0"/>
                <a:cs typeface="Times New Roman" panose="02020603050405020304" pitchFamily="18" charset="0"/>
              </a:rPr>
              <a:t>and pedagogy </a:t>
            </a:r>
            <a:r>
              <a:rPr lang="en-US" sz="2400" dirty="0" smtClean="0">
                <a:solidFill>
                  <a:srgbClr val="404041"/>
                </a:solidFill>
                <a:latin typeface="Times New Roman" panose="02020603050405020304" pitchFamily="18" charset="0"/>
                <a:cs typeface="Times New Roman" panose="02020603050405020304" pitchFamily="18" charset="0"/>
              </a:rPr>
              <a:t>including moot court and other clinical approaches so </a:t>
            </a:r>
            <a:r>
              <a:rPr lang="en-US" sz="2400" dirty="0">
                <a:solidFill>
                  <a:srgbClr val="404041"/>
                </a:solidFill>
                <a:latin typeface="Times New Roman" panose="02020603050405020304" pitchFamily="18" charset="0"/>
                <a:cs typeface="Times New Roman" panose="02020603050405020304" pitchFamily="18" charset="0"/>
              </a:rPr>
              <a:t>that it highly speaks of creativity, innovation, and experimental learning approaches.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08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solidFill>
                  <a:srgbClr val="404041"/>
                </a:solidFill>
                <a:latin typeface="Roman"/>
              </a:rPr>
              <a:t>Every candidate is also being provided with the courage and motivation so that in future they can prove themselves to be a great leader thereby uplifting and reforming the </a:t>
            </a:r>
            <a:r>
              <a:rPr lang="en-US" sz="2400" dirty="0" smtClean="0">
                <a:solidFill>
                  <a:srgbClr val="404041"/>
                </a:solidFill>
                <a:latin typeface="Roman"/>
              </a:rPr>
              <a:t>Nepalese society.</a:t>
            </a:r>
          </a:p>
          <a:p>
            <a:r>
              <a:rPr lang="en-US" sz="2400" dirty="0" smtClean="0">
                <a:solidFill>
                  <a:srgbClr val="404041"/>
                </a:solidFill>
                <a:latin typeface="Roman"/>
              </a:rPr>
              <a:t>We </a:t>
            </a:r>
            <a:r>
              <a:rPr lang="en-US" sz="2400" dirty="0">
                <a:solidFill>
                  <a:srgbClr val="404041"/>
                </a:solidFill>
                <a:latin typeface="Roman"/>
              </a:rPr>
              <a:t>strongly </a:t>
            </a:r>
            <a:r>
              <a:rPr lang="en-US" sz="2400" dirty="0" smtClean="0">
                <a:solidFill>
                  <a:srgbClr val="404041"/>
                </a:solidFill>
                <a:latin typeface="Roman"/>
              </a:rPr>
              <a:t>believe </a:t>
            </a:r>
            <a:r>
              <a:rPr lang="en-US" sz="2400" dirty="0">
                <a:solidFill>
                  <a:srgbClr val="404041"/>
                </a:solidFill>
                <a:latin typeface="Roman"/>
              </a:rPr>
              <a:t>that the young minds who graduates from the University are adept at shouldering the challenges of the future.</a:t>
            </a:r>
            <a:endParaRPr lang="en-US" sz="2400" dirty="0">
              <a:latin typeface="Roman"/>
            </a:endParaRPr>
          </a:p>
        </p:txBody>
      </p:sp>
    </p:spTree>
    <p:extLst>
      <p:ext uri="{BB962C8B-B14F-4D97-AF65-F5344CB8AC3E}">
        <p14:creationId xmlns:p14="http://schemas.microsoft.com/office/powerpoint/2010/main" val="3472201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Qualified lawyers </a:t>
            </a:r>
            <a:r>
              <a:rPr lang="en-US" sz="2400" dirty="0" smtClean="0">
                <a:latin typeface="Times New Roman" panose="02020603050405020304" pitchFamily="18" charset="0"/>
                <a:cs typeface="Times New Roman" panose="02020603050405020304" pitchFamily="18" charset="0"/>
              </a:rPr>
              <a:t>with management skills and managers with legal skills have </a:t>
            </a:r>
            <a:r>
              <a:rPr lang="en-US" sz="2400" dirty="0">
                <a:latin typeface="Times New Roman" panose="02020603050405020304" pitchFamily="18" charset="0"/>
                <a:cs typeface="Times New Roman" panose="02020603050405020304" pitchFamily="18" charset="0"/>
              </a:rPr>
              <a:t>always been in great demand across the </a:t>
            </a:r>
            <a:r>
              <a:rPr lang="en-US" sz="2400" dirty="0" smtClean="0">
                <a:latin typeface="Times New Roman" panose="02020603050405020304" pitchFamily="18" charset="0"/>
                <a:cs typeface="Times New Roman" panose="02020603050405020304" pitchFamily="18" charset="0"/>
              </a:rPr>
              <a:t>world. </a:t>
            </a:r>
            <a:r>
              <a:rPr lang="en-US" sz="2400" dirty="0">
                <a:latin typeface="Times New Roman" panose="02020603050405020304" pitchFamily="18" charset="0"/>
                <a:cs typeface="Times New Roman" panose="02020603050405020304" pitchFamily="18" charset="0"/>
              </a:rPr>
              <a:t>And this demand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still on the rise even today</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As we train our students in Nepalese as well as one additional jurisdiction of high repute, our students know the law in comparative perspective. This makes them more effective in the dealings with sophisticated clients.</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1560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076" y="1235594"/>
            <a:ext cx="9603275" cy="1049235"/>
          </a:xfrm>
        </p:spPr>
        <p:txBody>
          <a:bodyPr/>
          <a:lstStyle/>
          <a:p>
            <a:r>
              <a:rPr lang="en-US" dirty="0"/>
              <a:t>job roles you might be offered</a:t>
            </a:r>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smtClean="0">
                <a:latin typeface="Times New Roman" panose="02020603050405020304" pitchFamily="18" charset="0"/>
                <a:cs typeface="Times New Roman" panose="02020603050405020304" pitchFamily="18" charset="0"/>
              </a:rPr>
              <a:t>Litigator / General </a:t>
            </a:r>
            <a:r>
              <a:rPr lang="en-US" sz="2600" dirty="0" err="1" smtClean="0">
                <a:latin typeface="Times New Roman" panose="02020603050405020304" pitchFamily="18" charset="0"/>
                <a:cs typeface="Times New Roman" panose="02020603050405020304" pitchFamily="18" charset="0"/>
              </a:rPr>
              <a:t>practicener</a:t>
            </a:r>
            <a:endParaRPr lang="en-US" sz="2600"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Corporate lawyer / Legal advisor</a:t>
            </a:r>
          </a:p>
          <a:p>
            <a:pPr marL="0" indent="0">
              <a:buNone/>
            </a:pPr>
            <a:r>
              <a:rPr lang="en-US" sz="2600" dirty="0" smtClean="0">
                <a:latin typeface="Times New Roman" panose="02020603050405020304" pitchFamily="18" charset="0"/>
                <a:cs typeface="Times New Roman" panose="02020603050405020304" pitchFamily="18" charset="0"/>
              </a:rPr>
              <a:t>Law Officer</a:t>
            </a:r>
          </a:p>
          <a:p>
            <a:pPr marL="0" indent="0">
              <a:buNone/>
            </a:pPr>
            <a:r>
              <a:rPr lang="en-US" sz="2600" dirty="0" smtClean="0">
                <a:latin typeface="Times New Roman" panose="02020603050405020304" pitchFamily="18" charset="0"/>
                <a:cs typeface="Times New Roman" panose="02020603050405020304" pitchFamily="18" charset="0"/>
              </a:rPr>
              <a:t>Business Consultant</a:t>
            </a:r>
          </a:p>
          <a:p>
            <a:pPr marL="0" indent="0">
              <a:buNone/>
            </a:pPr>
            <a:r>
              <a:rPr lang="en-US" sz="2600" dirty="0" smtClean="0">
                <a:latin typeface="Times New Roman" panose="02020603050405020304" pitchFamily="18" charset="0"/>
                <a:cs typeface="Times New Roman" panose="02020603050405020304" pitchFamily="18" charset="0"/>
              </a:rPr>
              <a:t>Finance Manager</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Human Resource Manager</a:t>
            </a:r>
          </a:p>
          <a:p>
            <a:pPr marL="0" indent="0">
              <a:buNone/>
            </a:pPr>
            <a:r>
              <a:rPr lang="en-US" sz="2600" dirty="0" smtClean="0">
                <a:latin typeface="Times New Roman" panose="02020603050405020304" pitchFamily="18" charset="0"/>
                <a:cs typeface="Times New Roman" panose="02020603050405020304" pitchFamily="18" charset="0"/>
              </a:rPr>
              <a:t>Management Accountant</a:t>
            </a:r>
          </a:p>
          <a:p>
            <a:pPr marL="0" indent="0">
              <a:buNone/>
            </a:pPr>
            <a:r>
              <a:rPr lang="en-US" sz="2600" dirty="0" smtClean="0">
                <a:latin typeface="Times New Roman" panose="02020603050405020304" pitchFamily="18" charset="0"/>
                <a:cs typeface="Times New Roman" panose="02020603050405020304" pitchFamily="18" charset="0"/>
              </a:rPr>
              <a:t>Company Secretary</a:t>
            </a:r>
            <a:endParaRPr lang="en-US" sz="2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08375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199</TotalTime>
  <Words>673</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Gill Sans MT</vt:lpstr>
      <vt:lpstr>Mangal</vt:lpstr>
      <vt:lpstr>Roman</vt:lpstr>
      <vt:lpstr>Ruda</vt:lpstr>
      <vt:lpstr>Times New Roman</vt:lpstr>
      <vt:lpstr>Gallery</vt:lpstr>
      <vt:lpstr>BBM,LL.B as A Special Integrated ProgramME: Major Highlights</vt:lpstr>
      <vt:lpstr> BBM,LL.B Programme</vt:lpstr>
      <vt:lpstr>PowerPoint Presentation</vt:lpstr>
      <vt:lpstr>PowerPoint Presentation</vt:lpstr>
      <vt:lpstr>PowerPoint Presentation</vt:lpstr>
      <vt:lpstr>PowerPoint Presentation</vt:lpstr>
      <vt:lpstr>PowerPoint Presentation</vt:lpstr>
      <vt:lpstr>PowerPoint Presentation</vt:lpstr>
      <vt:lpstr>job roles you might be offered</vt:lpstr>
      <vt:lpstr>employment opportunities in the following sector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lawyers_inc</dc:creator>
  <cp:lastModifiedBy>lawyers_inc</cp:lastModifiedBy>
  <cp:revision>44</cp:revision>
  <dcterms:created xsi:type="dcterms:W3CDTF">2021-03-22T17:12:26Z</dcterms:created>
  <dcterms:modified xsi:type="dcterms:W3CDTF">2021-09-29T10:18:02Z</dcterms:modified>
</cp:coreProperties>
</file>